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9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392133-261E-40D2-B10F-2FB345C42723}">
          <p14:sldIdLst>
            <p14:sldId id="256"/>
            <p14:sldId id="268"/>
            <p14:sldId id="257"/>
            <p14:sldId id="258"/>
            <p14:sldId id="259"/>
            <p14:sldId id="260"/>
            <p14:sldId id="267"/>
            <p14:sldId id="261"/>
            <p14:sldId id="262"/>
            <p14:sldId id="263"/>
            <p14:sldId id="264"/>
            <p14:sldId id="269"/>
            <p14:sldId id="265"/>
            <p14:sldId id="26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150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14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1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1052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83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158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995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1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5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1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01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7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1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0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8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8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4836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8030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008" y="0"/>
            <a:ext cx="12138991" cy="1118937"/>
          </a:xfrm>
        </p:spPr>
        <p:txBody>
          <a:bodyPr>
            <a:normAutofit/>
          </a:bodyPr>
          <a:lstStyle/>
          <a:p>
            <a:r>
              <a:rPr lang="en-US" sz="5400" dirty="0"/>
              <a:t>Information  Technology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09" y="5327374"/>
            <a:ext cx="5552662" cy="2703444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Principles of Information Technology </a:t>
            </a:r>
          </a:p>
          <a:p>
            <a:r>
              <a:rPr lang="en-US" sz="3200" dirty="0"/>
              <a:t>Web Technologies </a:t>
            </a:r>
          </a:p>
          <a:p>
            <a:r>
              <a:rPr lang="en-US" sz="3200" dirty="0"/>
              <a:t>Digital Media</a:t>
            </a:r>
          </a:p>
          <a:p>
            <a:endParaRPr lang="en-US" dirty="0"/>
          </a:p>
          <a:p>
            <a:r>
              <a:rPr lang="en-US" dirty="0"/>
              <a:t>Mrs. Melinda H.. Zarate, </a:t>
            </a:r>
            <a:r>
              <a:rPr lang="en-US" dirty="0" err="1"/>
              <a:t>M.Ed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3007" y="2033337"/>
            <a:ext cx="4819782" cy="2514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1" kern="1200" cap="all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/>
              <a:t>classroom Rules &amp; procedures</a:t>
            </a:r>
          </a:p>
        </p:txBody>
      </p:sp>
    </p:spTree>
    <p:extLst>
      <p:ext uri="{BB962C8B-B14F-4D97-AF65-F5344CB8AC3E}">
        <p14:creationId xmlns:p14="http://schemas.microsoft.com/office/powerpoint/2010/main" val="1537772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1" y="262218"/>
            <a:ext cx="9404723" cy="1400530"/>
          </a:xfrm>
        </p:spPr>
        <p:txBody>
          <a:bodyPr/>
          <a:lstStyle/>
          <a:p>
            <a:r>
              <a:rPr lang="en-US" b="1" dirty="0"/>
              <a:t>Make-up Policy and Retests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14450"/>
            <a:ext cx="12001500" cy="5543550"/>
          </a:xfrm>
        </p:spPr>
        <p:txBody>
          <a:bodyPr>
            <a:normAutofit fontScale="92500"/>
          </a:bodyPr>
          <a:lstStyle/>
          <a:p>
            <a:r>
              <a:rPr lang="en-US" sz="2600" b="1" dirty="0"/>
              <a:t>Make-ups of Missed assignments &amp; Exams</a:t>
            </a:r>
          </a:p>
          <a:p>
            <a:pPr lvl="1"/>
            <a:r>
              <a:rPr lang="en-US" sz="2600" b="1" dirty="0"/>
              <a:t>5 school days after absence to submit to submit any assignments/tests</a:t>
            </a:r>
          </a:p>
          <a:p>
            <a:pPr lvl="1"/>
            <a:r>
              <a:rPr lang="en-US" sz="2600" b="1" dirty="0"/>
              <a:t>If not completed within this time frame, your grade on the assignment/test will result in a Zero (0)</a:t>
            </a:r>
          </a:p>
          <a:p>
            <a:endParaRPr lang="en-US" sz="2600" b="1" dirty="0"/>
          </a:p>
          <a:p>
            <a:r>
              <a:rPr lang="en-US" sz="2600" b="1" dirty="0"/>
              <a:t>Retesting </a:t>
            </a:r>
          </a:p>
          <a:p>
            <a:pPr lvl="1"/>
            <a:r>
              <a:rPr lang="en-US" sz="2600" b="1" dirty="0"/>
              <a:t>A retest will require a completed retest worksheet .</a:t>
            </a:r>
          </a:p>
          <a:p>
            <a:pPr lvl="1"/>
            <a:r>
              <a:rPr lang="en-US" sz="2600" b="1" dirty="0"/>
              <a:t>Retests are by appointment only and can be completed during lunch or after-school</a:t>
            </a:r>
          </a:p>
          <a:p>
            <a:pPr lvl="1"/>
            <a:r>
              <a:rPr lang="en-US" sz="2600" b="1" dirty="0"/>
              <a:t>Retest must be completed within 5 school days of initial test.  </a:t>
            </a:r>
          </a:p>
          <a:p>
            <a:pPr lvl="1"/>
            <a:r>
              <a:rPr lang="en-US" sz="2600" b="1" dirty="0"/>
              <a:t>Grade will not be scored higher than a 70.  The larger grade of the two tests will be entered into the gradebook.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5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47650"/>
            <a:ext cx="9404723" cy="1047750"/>
          </a:xfrm>
        </p:spPr>
        <p:txBody>
          <a:bodyPr/>
          <a:lstStyle/>
          <a:p>
            <a:r>
              <a:rPr lang="en-US" b="1" dirty="0"/>
              <a:t>Restroom 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295400"/>
            <a:ext cx="11791950" cy="5429250"/>
          </a:xfrm>
        </p:spPr>
        <p:txBody>
          <a:bodyPr>
            <a:noAutofit/>
          </a:bodyPr>
          <a:lstStyle/>
          <a:p>
            <a:r>
              <a:rPr lang="en-US" sz="2400" b="1" dirty="0"/>
              <a:t>No one will not be allowed a pass to the restroom during first and last 15 minutes of the class period.  </a:t>
            </a:r>
          </a:p>
          <a:p>
            <a:r>
              <a:rPr lang="en-US" sz="2400" b="1" dirty="0"/>
              <a:t>Every student will be issued a personal restroom pass that will allow 10 restroom breaks per semester.  Once these are used, you will not be allowed a pass.</a:t>
            </a:r>
          </a:p>
          <a:p>
            <a:r>
              <a:rPr lang="en-US" sz="2400" b="1" dirty="0"/>
              <a:t>Passes are non-transferrable.  You cannot use them for another teacher/class.  You cannot trade them with another student.</a:t>
            </a:r>
          </a:p>
          <a:p>
            <a:r>
              <a:rPr lang="en-US" sz="2400" b="1" dirty="0"/>
              <a:t>If you lose your pass, you will not be issued another one until the new semester passes are issued.</a:t>
            </a:r>
          </a:p>
          <a:p>
            <a:r>
              <a:rPr lang="en-US" sz="2400" b="1" dirty="0"/>
              <a:t>Each day that the pass is used, it will receive a punch.  Student will then take the class pass with them to the restroom.  </a:t>
            </a:r>
          </a:p>
          <a:p>
            <a:r>
              <a:rPr lang="en-US" sz="2400" b="1" dirty="0"/>
              <a:t>Abuse of the personal and class passes will result in restroom privileges being revoked indefinitely.</a:t>
            </a:r>
          </a:p>
        </p:txBody>
      </p:sp>
    </p:spTree>
    <p:extLst>
      <p:ext uri="{BB962C8B-B14F-4D97-AF65-F5344CB8AC3E}">
        <p14:creationId xmlns:p14="http://schemas.microsoft.com/office/powerpoint/2010/main" val="396396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47650"/>
            <a:ext cx="9404723" cy="1047750"/>
          </a:xfrm>
        </p:spPr>
        <p:txBody>
          <a:bodyPr/>
          <a:lstStyle/>
          <a:p>
            <a:r>
              <a:rPr lang="en-US" b="1" dirty="0"/>
              <a:t>Other Passes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066800"/>
            <a:ext cx="11715750" cy="5581650"/>
          </a:xfrm>
        </p:spPr>
        <p:txBody>
          <a:bodyPr>
            <a:noAutofit/>
          </a:bodyPr>
          <a:lstStyle/>
          <a:p>
            <a:r>
              <a:rPr lang="en-US" sz="2400" b="1" dirty="0"/>
              <a:t>No one will not be allowed a pass during first and last 15 minutes of the class period.  </a:t>
            </a:r>
          </a:p>
          <a:p>
            <a:r>
              <a:rPr lang="en-US" sz="2400" b="1" dirty="0"/>
              <a:t>Required passes include:</a:t>
            </a:r>
          </a:p>
          <a:p>
            <a:pPr lvl="1"/>
            <a:r>
              <a:rPr lang="en-US" sz="2200" b="1" dirty="0"/>
              <a:t>Nurse</a:t>
            </a:r>
          </a:p>
          <a:p>
            <a:pPr lvl="1"/>
            <a:r>
              <a:rPr lang="en-US" sz="2400" b="1" dirty="0"/>
              <a:t>BI unit</a:t>
            </a:r>
          </a:p>
          <a:p>
            <a:pPr lvl="1"/>
            <a:r>
              <a:rPr lang="en-US" sz="2400" b="1" dirty="0"/>
              <a:t>Content Mastery</a:t>
            </a:r>
          </a:p>
          <a:p>
            <a:pPr lvl="1"/>
            <a:r>
              <a:rPr lang="en-US" sz="2400" b="1" dirty="0"/>
              <a:t>Folder Teacher</a:t>
            </a:r>
          </a:p>
          <a:p>
            <a:r>
              <a:rPr lang="en-US" sz="2400" b="1" dirty="0"/>
              <a:t>No passes will be issued for:</a:t>
            </a:r>
          </a:p>
          <a:p>
            <a:pPr lvl="1"/>
            <a:r>
              <a:rPr lang="en-US" sz="2200" b="1" dirty="0"/>
              <a:t> Library (we have computers here) </a:t>
            </a:r>
          </a:p>
          <a:p>
            <a:pPr lvl="1"/>
            <a:r>
              <a:rPr lang="en-US" sz="2200" b="1" dirty="0"/>
              <a:t>Another classroom to complete an assignment there.</a:t>
            </a:r>
          </a:p>
          <a:p>
            <a:r>
              <a:rPr lang="en-US" sz="2400" b="1" dirty="0"/>
              <a:t>Abuse of these passes will result in these privileges being revoked indefinitely.</a:t>
            </a:r>
          </a:p>
        </p:txBody>
      </p:sp>
    </p:spTree>
    <p:extLst>
      <p:ext uri="{BB962C8B-B14F-4D97-AF65-F5344CB8AC3E}">
        <p14:creationId xmlns:p14="http://schemas.microsoft.com/office/powerpoint/2010/main" val="412542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Class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14500"/>
            <a:ext cx="11544300" cy="4781550"/>
          </a:xfrm>
        </p:spPr>
        <p:txBody>
          <a:bodyPr>
            <a:normAutofit/>
          </a:bodyPr>
          <a:lstStyle/>
          <a:p>
            <a:r>
              <a:rPr lang="en-US" sz="2400" b="1" dirty="0"/>
              <a:t>Respect each other</a:t>
            </a:r>
          </a:p>
          <a:p>
            <a:r>
              <a:rPr lang="en-US" sz="2400" b="1" dirty="0"/>
              <a:t>Be Responsible</a:t>
            </a:r>
          </a:p>
          <a:p>
            <a:r>
              <a:rPr lang="en-US" sz="2400" b="1" dirty="0"/>
              <a:t>Positively Contribute to Class</a:t>
            </a:r>
          </a:p>
          <a:p>
            <a:r>
              <a:rPr lang="en-US" sz="2400" b="1" dirty="0"/>
              <a:t>Be Punctual</a:t>
            </a:r>
          </a:p>
          <a:p>
            <a:r>
              <a:rPr lang="en-US" sz="2400" b="1" dirty="0"/>
              <a:t>Take care of  Classroom and Equipment</a:t>
            </a:r>
          </a:p>
          <a:p>
            <a:r>
              <a:rPr lang="en-US" sz="2400" b="1" dirty="0"/>
              <a:t>Keep Personal Electronics Put Away</a:t>
            </a:r>
          </a:p>
          <a:p>
            <a:r>
              <a:rPr lang="en-US" sz="2400" b="1" dirty="0"/>
              <a:t>Have Honor -- NO CHEATING….any cheating will result in an automatic ZERO,  no makeup, immediate referral.</a:t>
            </a:r>
          </a:p>
        </p:txBody>
      </p:sp>
    </p:spTree>
    <p:extLst>
      <p:ext uri="{BB962C8B-B14F-4D97-AF65-F5344CB8AC3E}">
        <p14:creationId xmlns:p14="http://schemas.microsoft.com/office/powerpoint/2010/main" val="1398030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Progressive Discipline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40938" cy="4195481"/>
          </a:xfrm>
        </p:spPr>
        <p:txBody>
          <a:bodyPr>
            <a:normAutofit/>
          </a:bodyPr>
          <a:lstStyle/>
          <a:p>
            <a:r>
              <a:rPr lang="en-US" sz="2400" b="1" dirty="0"/>
              <a:t>Redirection, Visual or Verbal Warning</a:t>
            </a:r>
          </a:p>
          <a:p>
            <a:r>
              <a:rPr lang="en-US" sz="2400" b="1" dirty="0"/>
              <a:t>Written Warning</a:t>
            </a:r>
          </a:p>
          <a:p>
            <a:r>
              <a:rPr lang="en-US" sz="2400" b="1" dirty="0"/>
              <a:t>Teacher/Student Conference</a:t>
            </a:r>
          </a:p>
          <a:p>
            <a:r>
              <a:rPr lang="en-US" sz="2400" b="1" dirty="0"/>
              <a:t>Parent Call/Conference</a:t>
            </a:r>
          </a:p>
          <a:p>
            <a:r>
              <a:rPr lang="en-US" sz="2400" b="1" dirty="0"/>
              <a:t>Office Referral</a:t>
            </a:r>
          </a:p>
          <a:p>
            <a:endParaRPr lang="en-US" sz="2400" b="1" dirty="0"/>
          </a:p>
          <a:p>
            <a:r>
              <a:rPr lang="en-US" sz="2400" b="1" dirty="0"/>
              <a:t>Any and All infractions of the rules/policy will be documented</a:t>
            </a:r>
          </a:p>
        </p:txBody>
      </p:sp>
    </p:spTree>
    <p:extLst>
      <p:ext uri="{BB962C8B-B14F-4D97-AF65-F5344CB8AC3E}">
        <p14:creationId xmlns:p14="http://schemas.microsoft.com/office/powerpoint/2010/main" val="63415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Bell-Ringer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Complete the Personal Info and Survey.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Place in tray on the table in front of my desk corresponding with your class period, completed or not.</a:t>
            </a:r>
          </a:p>
          <a:p>
            <a:endParaRPr lang="en-US" sz="2400" b="1" dirty="0"/>
          </a:p>
          <a:p>
            <a:r>
              <a:rPr lang="en-US" sz="2400" b="1" dirty="0"/>
              <a:t>Begin reading the Class Syllabi.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132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26789" cy="1014132"/>
          </a:xfrm>
        </p:spPr>
        <p:txBody>
          <a:bodyPr/>
          <a:lstStyle/>
          <a:p>
            <a:r>
              <a:rPr lang="en-US" b="1" dirty="0"/>
              <a:t>Principles of Information Technology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1950" y="2460625"/>
            <a:ext cx="5524500" cy="4195763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Basic knowledge gained:</a:t>
            </a:r>
          </a:p>
          <a:p>
            <a:pPr lvl="2"/>
            <a:r>
              <a:rPr lang="en-US" sz="2400" b="1" dirty="0"/>
              <a:t>Technology </a:t>
            </a:r>
          </a:p>
          <a:p>
            <a:pPr lvl="2"/>
            <a:r>
              <a:rPr lang="en-US" sz="2400" b="1" dirty="0"/>
              <a:t>Ethics</a:t>
            </a:r>
          </a:p>
          <a:p>
            <a:pPr lvl="2"/>
            <a:r>
              <a:rPr lang="en-US" sz="2400" b="1" dirty="0"/>
              <a:t>Networking </a:t>
            </a:r>
          </a:p>
          <a:p>
            <a:pPr lvl="2"/>
            <a:r>
              <a:rPr lang="en-US" sz="2400" b="1" dirty="0"/>
              <a:t>Software and Hardware</a:t>
            </a:r>
          </a:p>
          <a:p>
            <a:pPr lvl="2"/>
            <a:r>
              <a:rPr lang="en-US" sz="2400" b="1" dirty="0"/>
              <a:t>Employment Opportunities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9504" y="2454835"/>
            <a:ext cx="5563395" cy="4200245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Experience gained:</a:t>
            </a:r>
          </a:p>
          <a:p>
            <a:pPr lvl="2"/>
            <a:r>
              <a:rPr lang="en-US" sz="2400" b="1" dirty="0"/>
              <a:t>Word Processing</a:t>
            </a:r>
          </a:p>
          <a:p>
            <a:pPr lvl="2"/>
            <a:r>
              <a:rPr lang="en-US" sz="2400" b="1" dirty="0"/>
              <a:t>Spreadsheets</a:t>
            </a:r>
          </a:p>
          <a:p>
            <a:pPr lvl="2"/>
            <a:r>
              <a:rPr lang="en-US" sz="2400" b="1" dirty="0"/>
              <a:t>Database</a:t>
            </a:r>
          </a:p>
          <a:p>
            <a:pPr lvl="2"/>
            <a:r>
              <a:rPr lang="en-US" sz="2400" b="1" dirty="0"/>
              <a:t>Presentation Management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0" y="1471317"/>
            <a:ext cx="99266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Introductory course to the IT career pathway</a:t>
            </a:r>
          </a:p>
        </p:txBody>
      </p:sp>
    </p:spTree>
    <p:extLst>
      <p:ext uri="{BB962C8B-B14F-4D97-AF65-F5344CB8AC3E}">
        <p14:creationId xmlns:p14="http://schemas.microsoft.com/office/powerpoint/2010/main" val="206807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6032"/>
          </a:xfrm>
        </p:spPr>
        <p:txBody>
          <a:bodyPr/>
          <a:lstStyle/>
          <a:p>
            <a:r>
              <a:rPr lang="en-US" b="1" dirty="0"/>
              <a:t>Web Technologies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662237"/>
            <a:ext cx="5467349" cy="4195763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Basic knowledge gained:</a:t>
            </a:r>
          </a:p>
          <a:p>
            <a:pPr lvl="2"/>
            <a:r>
              <a:rPr lang="en-US" sz="2400" b="1" dirty="0"/>
              <a:t>Technology </a:t>
            </a:r>
          </a:p>
          <a:p>
            <a:pPr lvl="2"/>
            <a:r>
              <a:rPr lang="en-US" sz="2400" b="1" dirty="0"/>
              <a:t>Ethics </a:t>
            </a:r>
          </a:p>
          <a:p>
            <a:pPr lvl="2"/>
            <a:r>
              <a:rPr lang="en-US" sz="2400" b="1" dirty="0"/>
              <a:t>Client Relations </a:t>
            </a:r>
          </a:p>
          <a:p>
            <a:pPr lvl="2"/>
            <a:r>
              <a:rPr lang="en-US" sz="2400" b="1" dirty="0"/>
              <a:t>Employment Opportunities</a:t>
            </a:r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693" y="2662237"/>
            <a:ext cx="5623107" cy="4200245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Experience gained:</a:t>
            </a:r>
          </a:p>
          <a:p>
            <a:pPr lvl="2"/>
            <a:r>
              <a:rPr lang="en-US" sz="2400" b="1" dirty="0"/>
              <a:t>Scripting with HTML, CSS</a:t>
            </a:r>
          </a:p>
          <a:p>
            <a:pPr lvl="2"/>
            <a:r>
              <a:rPr lang="en-US" sz="2400" b="1" dirty="0"/>
              <a:t>WYSIWYG Editor</a:t>
            </a:r>
          </a:p>
          <a:p>
            <a:pPr lvl="2"/>
            <a:r>
              <a:rPr lang="en-US" sz="2400" b="1" dirty="0"/>
              <a:t>Web Graphics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46111" y="1460718"/>
            <a:ext cx="11849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Web Design course of the IT career pathway</a:t>
            </a:r>
          </a:p>
        </p:txBody>
      </p:sp>
    </p:spTree>
    <p:extLst>
      <p:ext uri="{BB962C8B-B14F-4D97-AF65-F5344CB8AC3E}">
        <p14:creationId xmlns:p14="http://schemas.microsoft.com/office/powerpoint/2010/main" val="306984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832"/>
          </a:xfrm>
        </p:spPr>
        <p:txBody>
          <a:bodyPr/>
          <a:lstStyle/>
          <a:p>
            <a:r>
              <a:rPr lang="en-US" b="1" dirty="0"/>
              <a:t>Digital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492" y="2422525"/>
            <a:ext cx="5252001" cy="4195763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Basic knowledge gained:</a:t>
            </a:r>
          </a:p>
          <a:p>
            <a:pPr lvl="2"/>
            <a:r>
              <a:rPr lang="en-US" sz="2400" b="1" dirty="0"/>
              <a:t>Technology </a:t>
            </a:r>
          </a:p>
          <a:p>
            <a:pPr lvl="2"/>
            <a:r>
              <a:rPr lang="en-US" sz="2400" b="1" dirty="0"/>
              <a:t>Ethics </a:t>
            </a:r>
          </a:p>
          <a:p>
            <a:pPr lvl="2"/>
            <a:r>
              <a:rPr lang="en-US" sz="2400" b="1" dirty="0"/>
              <a:t>Communication Skills</a:t>
            </a:r>
          </a:p>
          <a:p>
            <a:pPr lvl="2"/>
            <a:r>
              <a:rPr lang="en-US" sz="2400" b="1" dirty="0"/>
              <a:t>Employment Opportunities</a:t>
            </a:r>
          </a:p>
          <a:p>
            <a:pPr lvl="2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388042"/>
            <a:ext cx="6289857" cy="4200245"/>
          </a:xfrm>
        </p:spPr>
        <p:txBody>
          <a:bodyPr>
            <a:normAutofit/>
          </a:bodyPr>
          <a:lstStyle/>
          <a:p>
            <a:pPr lvl="1"/>
            <a:r>
              <a:rPr lang="en-US" sz="2400" b="1" dirty="0"/>
              <a:t>Experience gained:</a:t>
            </a:r>
          </a:p>
          <a:p>
            <a:pPr lvl="2"/>
            <a:r>
              <a:rPr lang="en-US" sz="2400" b="1" dirty="0"/>
              <a:t>Design and Presentation</a:t>
            </a:r>
          </a:p>
          <a:p>
            <a:pPr lvl="2"/>
            <a:r>
              <a:rPr lang="en-US" sz="2400" b="1" dirty="0"/>
              <a:t>Digital Graphics and Image Manipulation</a:t>
            </a:r>
          </a:p>
          <a:p>
            <a:pPr lvl="2"/>
            <a:r>
              <a:rPr lang="en-US" sz="2400" b="1" dirty="0"/>
              <a:t>Desktop Publishing</a:t>
            </a:r>
          </a:p>
          <a:p>
            <a:pPr lvl="2"/>
            <a:r>
              <a:rPr lang="en-US" sz="2400" b="1" dirty="0"/>
              <a:t>Video and Audio Production</a:t>
            </a:r>
          </a:p>
          <a:p>
            <a:pPr lvl="2"/>
            <a:r>
              <a:rPr lang="en-US" sz="2400" b="1" dirty="0"/>
              <a:t>Animation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6111" y="1517414"/>
            <a:ext cx="11298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Graphics course of the IT career pathway</a:t>
            </a:r>
          </a:p>
        </p:txBody>
      </p:sp>
    </p:spTree>
    <p:extLst>
      <p:ext uri="{BB962C8B-B14F-4D97-AF65-F5344CB8AC3E}">
        <p14:creationId xmlns:p14="http://schemas.microsoft.com/office/powerpoint/2010/main" val="343978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Materials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64738" cy="4195481"/>
          </a:xfrm>
        </p:spPr>
        <p:txBody>
          <a:bodyPr>
            <a:normAutofit/>
          </a:bodyPr>
          <a:lstStyle/>
          <a:p>
            <a:r>
              <a:rPr lang="en-US" sz="2400" b="1" dirty="0"/>
              <a:t>All students will need to bring to class everyday:</a:t>
            </a:r>
          </a:p>
          <a:p>
            <a:pPr lvl="1"/>
            <a:r>
              <a:rPr lang="en-US" sz="2400" b="1" dirty="0"/>
              <a:t>Paper or spiral notebook </a:t>
            </a:r>
          </a:p>
          <a:p>
            <a:pPr lvl="1"/>
            <a:r>
              <a:rPr lang="en-US" sz="2400" b="1" dirty="0"/>
              <a:t>Pen or Pencil</a:t>
            </a:r>
          </a:p>
          <a:p>
            <a:pPr lvl="1"/>
            <a:r>
              <a:rPr lang="en-US" sz="2400" b="1" dirty="0"/>
              <a:t>USB (1 GB or larger)</a:t>
            </a:r>
          </a:p>
          <a:p>
            <a:pPr lvl="1"/>
            <a:r>
              <a:rPr lang="en-US" sz="2400" b="1" dirty="0"/>
              <a:t>Small  Note pad or journal book (</a:t>
            </a:r>
            <a:r>
              <a:rPr lang="en-US" sz="2400" b="1" i="1" u="sng" dirty="0"/>
              <a:t>Web Tech students only</a:t>
            </a:r>
            <a:r>
              <a:rPr lang="en-US" sz="24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12943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47650"/>
            <a:ext cx="9875520" cy="1356360"/>
          </a:xfrm>
        </p:spPr>
        <p:txBody>
          <a:bodyPr/>
          <a:lstStyle/>
          <a:p>
            <a:r>
              <a:rPr lang="en-US" b="1" dirty="0"/>
              <a:t>Class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10" y="1257300"/>
            <a:ext cx="11620500" cy="5250180"/>
          </a:xfrm>
        </p:spPr>
        <p:txBody>
          <a:bodyPr>
            <a:noAutofit/>
          </a:bodyPr>
          <a:lstStyle/>
          <a:p>
            <a:r>
              <a:rPr lang="en-US" sz="2200" b="1" dirty="0"/>
              <a:t>Student will pick up all printed materials from the assigned course tray on table near the door</a:t>
            </a:r>
          </a:p>
          <a:p>
            <a:r>
              <a:rPr lang="en-US" sz="2200" b="1" dirty="0"/>
              <a:t>Place cell phones in the assigned drawer of the phone station next to teacher’s desk</a:t>
            </a:r>
          </a:p>
          <a:p>
            <a:r>
              <a:rPr lang="en-US" sz="2200" b="1" dirty="0"/>
              <a:t>Sit at assigned computer and either work on assignment or prepare for class activity/lecture.  All backpacks must be stored away from the walk area.</a:t>
            </a:r>
          </a:p>
          <a:p>
            <a:r>
              <a:rPr lang="en-US" sz="2200" b="1" dirty="0"/>
              <a:t>No One is walk around the room or talk across the room without my permission.</a:t>
            </a:r>
          </a:p>
          <a:p>
            <a:r>
              <a:rPr lang="en-US" sz="2200" b="1" dirty="0"/>
              <a:t>When completed with non-printed assignments, submit to Edmodo.  When completed with printed assignments, place in assigned class tray on table in front of teacher’s desk</a:t>
            </a:r>
            <a:endParaRPr lang="en-US" sz="2200" dirty="0"/>
          </a:p>
          <a:p>
            <a:r>
              <a:rPr lang="en-US" sz="2200" b="1" dirty="0"/>
              <a:t>At the end of class, you may pick your phone.  </a:t>
            </a:r>
          </a:p>
          <a:p>
            <a:r>
              <a:rPr lang="en-US" sz="2200" b="1" dirty="0"/>
              <a:t>NO ONE is to stand in front of door waiting to leave.  I dismiss you, not the bell.  If someone is at the door, no one will leave until that person returns to his/her seat.</a:t>
            </a:r>
          </a:p>
        </p:txBody>
      </p:sp>
    </p:spTree>
    <p:extLst>
      <p:ext uri="{BB962C8B-B14F-4D97-AF65-F5344CB8AC3E}">
        <p14:creationId xmlns:p14="http://schemas.microsoft.com/office/powerpoint/2010/main" val="2232507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Grading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918"/>
            <a:ext cx="10972800" cy="4195481"/>
          </a:xfrm>
        </p:spPr>
        <p:txBody>
          <a:bodyPr>
            <a:normAutofit/>
          </a:bodyPr>
          <a:lstStyle/>
          <a:p>
            <a:r>
              <a:rPr lang="en-US" sz="2400" b="1" dirty="0"/>
              <a:t>Daily Work – 33.3%</a:t>
            </a:r>
          </a:p>
          <a:p>
            <a:endParaRPr lang="en-US" sz="2400" b="1" dirty="0"/>
          </a:p>
          <a:p>
            <a:r>
              <a:rPr lang="en-US" sz="2400" b="1" dirty="0"/>
              <a:t>Major Assignment – 66.7%</a:t>
            </a:r>
          </a:p>
          <a:p>
            <a:endParaRPr lang="en-US" sz="2400" b="1" dirty="0"/>
          </a:p>
          <a:p>
            <a:r>
              <a:rPr lang="en-US" sz="2400" b="1" dirty="0"/>
              <a:t>36 week (Final) Average: Averaging 3-6 weeks plus Final Exam divided by 4</a:t>
            </a:r>
          </a:p>
        </p:txBody>
      </p:sp>
    </p:spTree>
    <p:extLst>
      <p:ext uri="{BB962C8B-B14F-4D97-AF65-F5344CB8AC3E}">
        <p14:creationId xmlns:p14="http://schemas.microsoft.com/office/powerpoint/2010/main" val="1644851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Attendance &amp; Punctuality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47651" y="1390650"/>
            <a:ext cx="11734800" cy="5276850"/>
          </a:xfrm>
        </p:spPr>
        <p:txBody>
          <a:bodyPr>
            <a:noAutofit/>
          </a:bodyPr>
          <a:lstStyle/>
          <a:p>
            <a:r>
              <a:rPr lang="en-US" sz="2400" b="1" u="sng" dirty="0"/>
              <a:t>DO NOT BE ABSENT </a:t>
            </a:r>
            <a:endParaRPr lang="en-US" sz="2400" b="1" dirty="0"/>
          </a:p>
          <a:p>
            <a:pPr lvl="1"/>
            <a:r>
              <a:rPr lang="en-US" sz="2400" b="1" i="1" dirty="0"/>
              <a:t>ALL</a:t>
            </a:r>
            <a:r>
              <a:rPr lang="en-US" sz="2400" b="1" dirty="0"/>
              <a:t> assignments are available on the class website. </a:t>
            </a:r>
          </a:p>
          <a:p>
            <a:pPr lvl="2"/>
            <a:r>
              <a:rPr lang="en-US" sz="2400" b="1" dirty="0"/>
              <a:t>http:// riveratech-mhzarate.weebly.com</a:t>
            </a:r>
          </a:p>
          <a:p>
            <a:pPr lvl="1"/>
            <a:r>
              <a:rPr lang="en-US" sz="2400" b="1" dirty="0"/>
              <a:t>Submission of assignments are in the class groups on Edmodo</a:t>
            </a:r>
          </a:p>
          <a:p>
            <a:pPr lvl="2"/>
            <a:r>
              <a:rPr lang="en-US" sz="2400" b="1" dirty="0"/>
              <a:t>https://www.edmodo.com</a:t>
            </a:r>
          </a:p>
          <a:p>
            <a:pPr lvl="1"/>
            <a:r>
              <a:rPr lang="en-US" sz="2400" b="1" dirty="0"/>
              <a:t>All exams are taken and submitted using Edmodo</a:t>
            </a:r>
          </a:p>
          <a:p>
            <a:endParaRPr lang="en-US" sz="2400" b="1" dirty="0"/>
          </a:p>
          <a:p>
            <a:r>
              <a:rPr lang="en-US" sz="2400" b="1" dirty="0"/>
              <a:t>All </a:t>
            </a:r>
            <a:r>
              <a:rPr lang="en-US" sz="2400" b="1" dirty="0" err="1"/>
              <a:t>tardies</a:t>
            </a:r>
            <a:r>
              <a:rPr lang="en-US" sz="2400" b="1" dirty="0"/>
              <a:t> will be documented on </a:t>
            </a:r>
            <a:r>
              <a:rPr lang="en-US" sz="2400" b="1" dirty="0" err="1"/>
              <a:t>eSchool</a:t>
            </a:r>
            <a:r>
              <a:rPr lang="en-US" sz="2400" b="1" dirty="0"/>
              <a:t>.  3 </a:t>
            </a:r>
            <a:r>
              <a:rPr lang="en-US" sz="2400" b="1" dirty="0" err="1"/>
              <a:t>tardies</a:t>
            </a:r>
            <a:r>
              <a:rPr lang="en-US" sz="2400" b="1" dirty="0"/>
              <a:t> = 1 absence</a:t>
            </a:r>
          </a:p>
          <a:p>
            <a:pPr lvl="1"/>
            <a:r>
              <a:rPr lang="en-US" sz="2400" b="1" dirty="0"/>
              <a:t>Excessive </a:t>
            </a:r>
            <a:r>
              <a:rPr lang="en-US" sz="2400" b="1" dirty="0" err="1"/>
              <a:t>tardies</a:t>
            </a:r>
            <a:r>
              <a:rPr lang="en-US" sz="2400" b="1" dirty="0"/>
              <a:t>/absences will result in losing the class credit for the semester and the course will have to be repeated.</a:t>
            </a:r>
          </a:p>
        </p:txBody>
      </p:sp>
    </p:spTree>
    <p:extLst>
      <p:ext uri="{BB962C8B-B14F-4D97-AF65-F5344CB8AC3E}">
        <p14:creationId xmlns:p14="http://schemas.microsoft.com/office/powerpoint/2010/main" val="3404373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447</TotalTime>
  <Words>861</Words>
  <Application>Microsoft Office PowerPoint</Application>
  <PresentationFormat>Widescreen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</vt:lpstr>
      <vt:lpstr>Information  Technology</vt:lpstr>
      <vt:lpstr>Bell-Ringer</vt:lpstr>
      <vt:lpstr>Principles of Information Technology </vt:lpstr>
      <vt:lpstr>Web Technologies</vt:lpstr>
      <vt:lpstr>Digital Media</vt:lpstr>
      <vt:lpstr>Materials Needed</vt:lpstr>
      <vt:lpstr>Class Procedures</vt:lpstr>
      <vt:lpstr>Grading Policy</vt:lpstr>
      <vt:lpstr>Attendance &amp; Punctuality</vt:lpstr>
      <vt:lpstr>Make-up Policy and Retests</vt:lpstr>
      <vt:lpstr>Restroom Passes</vt:lpstr>
      <vt:lpstr>Other Passes</vt:lpstr>
      <vt:lpstr>Class Rules</vt:lpstr>
      <vt:lpstr>Progressive Discipline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 technology  classroom Rules  and procedures</dc:title>
  <dc:creator>Melinda Hernandez Zarate</dc:creator>
  <cp:lastModifiedBy>Melinda Hernandez Zarate</cp:lastModifiedBy>
  <cp:revision>20</cp:revision>
  <dcterms:created xsi:type="dcterms:W3CDTF">2017-08-27T15:50:15Z</dcterms:created>
  <dcterms:modified xsi:type="dcterms:W3CDTF">2017-08-27T23:18:07Z</dcterms:modified>
</cp:coreProperties>
</file>